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embeddings/Microsoft_Equation12.bin" ContentType="application/vnd.openxmlformats-officedocument.oleObje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7.bin" ContentType="application/vnd.openxmlformats-officedocument.oleObject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3.bin" ContentType="application/vnd.openxmlformats-officedocument.oleObject"/>
  <Override PartName="/ppt/embeddings/Microsoft_Equation20.bin" ContentType="application/vnd.openxmlformats-officedocument.oleObject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embeddings/Microsoft_Equation17.bin" ContentType="application/vnd.openxmlformats-officedocument.oleObject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embeddings/Microsoft_Equation13.bin" ContentType="application/vnd.openxmlformats-officedocument.oleObject"/>
  <Override PartName="/ppt/slides/slide15.xml" ContentType="application/vnd.openxmlformats-officedocument.presentationml.slide+xml"/>
  <Override PartName="/ppt/embeddings/Microsoft_Equation8.bin" ContentType="application/vnd.openxmlformats-officedocument.oleObject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embeddings/Microsoft_Equation4.bin" ContentType="application/vnd.openxmlformats-officedocument.oleObject"/>
  <Override PartName="/ppt/slides/slide2.xml" ContentType="application/vnd.openxmlformats-officedocument.presentationml.slide+xml"/>
  <Override PartName="/ppt/embeddings/Microsoft_Equation21.bin" ContentType="application/vnd.openxmlformats-officedocument.oleObject"/>
  <Default Extension="png" ContentType="image/png"/>
  <Override PartName="/ppt/slideLayouts/slideLayout2.xml" ContentType="application/vnd.openxmlformats-officedocument.presentationml.slideLayout+xml"/>
  <Override PartName="/ppt/embeddings/Microsoft_Equation18.bin" ContentType="application/vnd.openxmlformats-officedocument.oleObject"/>
  <Override PartName="/ppt/embeddings/Microsoft_Equation14.bin" ContentType="application/vnd.openxmlformats-officedocument.oleObject"/>
  <Override PartName="/ppt/slides/slide16.xml" ContentType="application/vnd.openxmlformats-officedocument.presentationml.slide+xml"/>
  <Override PartName="/ppt/embeddings/Microsoft_Equation10.bin" ContentType="application/vnd.openxmlformats-officedocument.oleObject"/>
  <Override PartName="/ppt/slides/slide7.xml" ContentType="application/vnd.openxmlformats-officedocument.presentationml.slide+xml"/>
  <Override PartName="/ppt/embeddings/Microsoft_Equation9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Microsoft_Equation5.bin" ContentType="application/vnd.openxmlformats-officedocument.oleObject"/>
  <Override PartName="/ppt/embeddings/Microsoft_Equation22.bin" ContentType="application/vnd.openxmlformats-officedocument.oleObject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embeddings/Microsoft_Equation19.bin" ContentType="application/vnd.openxmlformats-officedocument.oleObject"/>
  <Override PartName="/ppt/slides/slide20.xml" ContentType="application/vnd.openxmlformats-officedocument.presentationml.slide+xml"/>
  <Override PartName="/ppt/embeddings/Microsoft_Equation15.bin" ContentType="application/vnd.openxmlformats-officedocument.oleObject"/>
  <Override PartName="/ppt/slides/slide17.xml" ContentType="application/vnd.openxmlformats-officedocument.presentationml.slide+xml"/>
  <Override PartName="/ppt/embeddings/Microsoft_Equation11.bin" ContentType="application/vnd.openxmlformats-officedocument.oleObject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Microsoft_Equation6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16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73" r:id="rId5"/>
    <p:sldId id="269" r:id="rId6"/>
    <p:sldId id="257" r:id="rId7"/>
    <p:sldId id="264" r:id="rId8"/>
    <p:sldId id="259" r:id="rId9"/>
    <p:sldId id="265" r:id="rId10"/>
    <p:sldId id="277" r:id="rId11"/>
    <p:sldId id="275" r:id="rId12"/>
    <p:sldId id="260" r:id="rId13"/>
    <p:sldId id="272" r:id="rId14"/>
    <p:sldId id="270" r:id="rId15"/>
    <p:sldId id="276" r:id="rId16"/>
    <p:sldId id="271" r:id="rId17"/>
    <p:sldId id="266" r:id="rId18"/>
    <p:sldId id="274" r:id="rId19"/>
    <p:sldId id="261" r:id="rId20"/>
    <p:sldId id="262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90"/>
    <a:srgbClr val="EFEFEF"/>
    <a:srgbClr val="2B45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ict"/><Relationship Id="rId4" Type="http://schemas.openxmlformats.org/officeDocument/2006/relationships/image" Target="../media/image17.pict"/><Relationship Id="rId5" Type="http://schemas.openxmlformats.org/officeDocument/2006/relationships/image" Target="../media/image18.pict"/><Relationship Id="rId6" Type="http://schemas.openxmlformats.org/officeDocument/2006/relationships/image" Target="../media/image19.pict"/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Relationship Id="rId2" Type="http://schemas.openxmlformats.org/officeDocument/2006/relationships/image" Target="../media/image21.pict"/><Relationship Id="rId3" Type="http://schemas.openxmlformats.org/officeDocument/2006/relationships/image" Target="../media/image22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4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E3B0C-8775-7644-AF0D-CEA902F9D3E2}" type="datetimeFigureOut">
              <a:rPr lang="en-US" smtClean="0"/>
              <a:pPr/>
              <a:t>12/3/11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962D7-25FA-404F-A787-F617CD3E8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2.bin"/><Relationship Id="rId4" Type="http://schemas.openxmlformats.org/officeDocument/2006/relationships/oleObject" Target="../embeddings/Microsoft_Equation13.bin"/><Relationship Id="rId5" Type="http://schemas.openxmlformats.org/officeDocument/2006/relationships/oleObject" Target="../embeddings/Microsoft_Equation14.bin"/><Relationship Id="rId6" Type="http://schemas.openxmlformats.org/officeDocument/2006/relationships/oleObject" Target="../embeddings/Microsoft_Equation15.bin"/><Relationship Id="rId7" Type="http://schemas.openxmlformats.org/officeDocument/2006/relationships/oleObject" Target="../embeddings/Microsoft_Equation16.bin"/><Relationship Id="rId8" Type="http://schemas.openxmlformats.org/officeDocument/2006/relationships/oleObject" Target="../embeddings/Microsoft_Equation17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8.bin"/><Relationship Id="rId4" Type="http://schemas.openxmlformats.org/officeDocument/2006/relationships/oleObject" Target="../embeddings/Microsoft_Equation19.bin"/><Relationship Id="rId5" Type="http://schemas.openxmlformats.org/officeDocument/2006/relationships/oleObject" Target="../embeddings/Microsoft_Equation20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  <a:ln w="19050" cmpd="sng">
            <a:solidFill>
              <a:srgbClr val="00009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  <a:latin typeface="Book Antiqua"/>
                <a:cs typeface="Book Antiqua"/>
              </a:rPr>
              <a:t>New Gauge Symmetries</a:t>
            </a:r>
            <a:br>
              <a:rPr lang="en-US" dirty="0" smtClean="0">
                <a:solidFill>
                  <a:srgbClr val="000090"/>
                </a:solidFill>
                <a:latin typeface="Book Antiqua"/>
                <a:cs typeface="Book Antiqua"/>
              </a:rPr>
            </a:br>
            <a:r>
              <a:rPr lang="en-US" dirty="0" smtClean="0">
                <a:solidFill>
                  <a:srgbClr val="000090"/>
                </a:solidFill>
                <a:latin typeface="Book Antiqua"/>
                <a:cs typeface="Book Antiqua"/>
              </a:rPr>
              <a:t>from String Theory</a:t>
            </a:r>
            <a:endParaRPr lang="en-US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46817"/>
            <a:ext cx="6400800" cy="235953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Pei-Ming Ho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Physics Department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Taiwan University</a:t>
            </a:r>
          </a:p>
          <a:p>
            <a:endParaRPr lang="en-US" sz="173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162" dirty="0" smtClean="0">
                <a:solidFill>
                  <a:srgbClr val="008000"/>
                </a:solidFill>
                <a:latin typeface="Book Antiqua"/>
                <a:cs typeface="Book Antiqua"/>
              </a:rPr>
              <a:t>Sep. 23, 2011@CQSE</a:t>
            </a:r>
            <a:endParaRPr lang="en-US" sz="2162" dirty="0">
              <a:solidFill>
                <a:srgbClr val="008000"/>
              </a:solidFill>
              <a:latin typeface="Book Antiqua"/>
              <a:cs typeface="Book Antiqu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More Gauge Theories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116"/>
          </a:xfrm>
        </p:spPr>
        <p:txBody>
          <a:bodyPr>
            <a:normAutofit/>
          </a:bodyPr>
          <a:lstStyle/>
          <a:p>
            <a:r>
              <a:rPr lang="en-US" dirty="0" err="1" smtClean="0"/>
              <a:t>Abelian</a:t>
            </a:r>
            <a:r>
              <a:rPr lang="en-US" dirty="0" smtClean="0"/>
              <a:t> Higher-form gauge theories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Self-dual gauge theories</a:t>
            </a:r>
          </a:p>
          <a:p>
            <a:r>
              <a:rPr lang="en-US" dirty="0" smtClean="0"/>
              <a:t>Non-</a:t>
            </a:r>
            <a:r>
              <a:rPr lang="en-US" dirty="0" err="1" smtClean="0"/>
              <a:t>Abelian</a:t>
            </a:r>
            <a:r>
              <a:rPr lang="en-US" dirty="0" smtClean="0"/>
              <a:t> higher-form gauge theories</a:t>
            </a:r>
          </a:p>
          <a:p>
            <a:r>
              <a:rPr lang="en-US" dirty="0" smtClean="0"/>
              <a:t>NA SD HF GT </a:t>
            </a:r>
            <a:r>
              <a:rPr lang="en-US" dirty="0" err="1" smtClean="0"/>
              <a:t>w</a:t>
            </a:r>
            <a:r>
              <a:rPr lang="en-US" dirty="0" smtClean="0"/>
              <a:t>. Lie 3 (on NC space?)</a:t>
            </a:r>
            <a:endParaRPr lang="en-US" dirty="0"/>
          </a:p>
        </p:txBody>
      </p:sp>
      <p:graphicFrame>
        <p:nvGraphicFramePr>
          <p:cNvPr id="67586" name="Content Placeholder 3"/>
          <p:cNvGraphicFramePr>
            <a:graphicFrameLocks noChangeAspect="1"/>
          </p:cNvGraphicFramePr>
          <p:nvPr/>
        </p:nvGraphicFramePr>
        <p:xfrm>
          <a:off x="1807067" y="2325984"/>
          <a:ext cx="3871913" cy="2060575"/>
        </p:xfrm>
        <a:graphic>
          <a:graphicData uri="http://schemas.openxmlformats.org/presentationml/2006/ole">
            <p:oleObj spid="_x0000_s67586" name="Equation" r:id="rId3" imgW="1790700" imgH="9525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Dirac Monopole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4320" cy="483990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Jacobi identity (</a:t>
            </a:r>
            <a:r>
              <a:rPr lang="en-US" dirty="0" err="1" smtClean="0"/>
              <a:t>associativity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is violated in the presence of magnetic monopoles.</a:t>
            </a:r>
          </a:p>
          <a:p>
            <a:r>
              <a:rPr lang="en-US" dirty="0" smtClean="0"/>
              <a:t>Distribution of magnetic monopoles </a:t>
            </a:r>
            <a:r>
              <a:rPr lang="en-US" dirty="0" err="1" smtClean="0">
                <a:sym typeface="Wingdings"/>
              </a:rPr>
              <a:t></a:t>
            </a:r>
            <a:endParaRPr lang="en-US" dirty="0" smtClean="0">
              <a:sym typeface="Wingdings"/>
            </a:endParaRPr>
          </a:p>
          <a:p>
            <a:pPr>
              <a:buNone/>
            </a:pPr>
            <a:r>
              <a:rPr lang="en-US" dirty="0" smtClean="0">
                <a:sym typeface="Wingdings"/>
              </a:rPr>
              <a:t>	gauge bundle does not exist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2-form gauge potential (3-form field strength)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 </a:t>
            </a:r>
            <a:r>
              <a:rPr lang="en-US" dirty="0" smtClean="0"/>
              <a:t>(</a:t>
            </a:r>
            <a:r>
              <a:rPr lang="en-US" dirty="0" err="1" smtClean="0"/>
              <a:t>Abelian</a:t>
            </a:r>
            <a:r>
              <a:rPr lang="en-US" dirty="0" smtClean="0"/>
              <a:t> bundle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Abelian</a:t>
            </a:r>
            <a:r>
              <a:rPr lang="en-US" dirty="0" smtClean="0"/>
              <a:t> </a:t>
            </a:r>
            <a:r>
              <a:rPr lang="en-US" dirty="0" err="1" smtClean="0"/>
              <a:t>gerbe</a:t>
            </a:r>
            <a:r>
              <a:rPr lang="en-US" dirty="0" smtClean="0"/>
              <a:t>)</a:t>
            </a:r>
            <a:endParaRPr lang="en-US" sz="865" dirty="0" smtClean="0"/>
          </a:p>
          <a:p>
            <a:pPr>
              <a:buNone/>
            </a:pPr>
            <a:r>
              <a:rPr lang="en-US" sz="865" dirty="0" smtClean="0"/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000090"/>
                </a:solidFill>
              </a:rPr>
              <a:t>Q: How to generalize to non-</a:t>
            </a:r>
            <a:r>
              <a:rPr lang="en-US" dirty="0" err="1" smtClean="0">
                <a:solidFill>
                  <a:srgbClr val="000090"/>
                </a:solidFill>
              </a:rPr>
              <a:t>Abelian</a:t>
            </a:r>
            <a:r>
              <a:rPr lang="en-US" dirty="0" smtClean="0">
                <a:solidFill>
                  <a:srgbClr val="000090"/>
                </a:solidFill>
              </a:rPr>
              <a:t> gauge theory?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17576" y="2202852"/>
          <a:ext cx="6519479" cy="453529"/>
        </p:xfrm>
        <a:graphic>
          <a:graphicData uri="http://schemas.openxmlformats.org/presentationml/2006/ole">
            <p:oleObj spid="_x0000_s59394" name="Equation" r:id="rId3" imgW="2921000" imgH="203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Self-Dual Gauge Fields</a:t>
            </a:r>
            <a:endParaRPr lang="en-US" sz="4000" dirty="0">
              <a:solidFill>
                <a:srgbClr val="000090"/>
              </a:solidFill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6787"/>
            <a:ext cx="8686801" cy="486697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Examples: </a:t>
            </a:r>
          </a:p>
          <a:p>
            <a:pPr>
              <a:buNone/>
            </a:pPr>
            <a:r>
              <a:rPr lang="en-US" dirty="0" smtClean="0">
                <a:solidFill>
                  <a:srgbClr val="800000"/>
                </a:solidFill>
              </a:rPr>
              <a:t>	</a:t>
            </a:r>
            <a:r>
              <a:rPr lang="en-US" dirty="0" smtClean="0"/>
              <a:t>type IIB </a:t>
            </a:r>
            <a:r>
              <a:rPr lang="en-US" dirty="0" err="1" smtClean="0"/>
              <a:t>supergravity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type IIB superstring</a:t>
            </a:r>
          </a:p>
          <a:p>
            <a:pPr>
              <a:buNone/>
            </a:pPr>
            <a:r>
              <a:rPr lang="en-US" dirty="0" smtClean="0"/>
              <a:t>	M5-brane theory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twistor</a:t>
            </a:r>
            <a:r>
              <a:rPr lang="en-US" dirty="0" smtClean="0"/>
              <a:t> theory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D=4k+2 (4k) for </a:t>
            </a:r>
            <a:r>
              <a:rPr lang="en-US" dirty="0" err="1" smtClean="0"/>
              <a:t>Minkowski</a:t>
            </a:r>
            <a:r>
              <a:rPr lang="en-US" dirty="0" smtClean="0"/>
              <a:t> (Euclidean) </a:t>
            </a:r>
            <a:r>
              <a:rPr lang="en-US" dirty="0" err="1" smtClean="0"/>
              <a:t>spacetime</a:t>
            </a:r>
            <a:r>
              <a:rPr lang="en-US" dirty="0" smtClean="0"/>
              <a:t>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Self-Dual Gauge Fields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160"/>
            <a:ext cx="8229600" cy="47342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</a:t>
            </a:r>
            <a:r>
              <a:rPr lang="en-US" i="1" dirty="0" smtClean="0">
                <a:latin typeface="Times New Roman"/>
                <a:cs typeface="Times New Roman"/>
              </a:rPr>
              <a:t>D = 2(n+1)</a:t>
            </a:r>
            <a:r>
              <a:rPr lang="en-US" dirty="0" smtClean="0"/>
              <a:t>, the self-duality condition is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a.k.a. </a:t>
            </a:r>
            <a:r>
              <a:rPr lang="en-US" dirty="0" err="1" smtClean="0">
                <a:solidFill>
                  <a:srgbClr val="000090"/>
                </a:solidFill>
              </a:rPr>
              <a:t>chiral</a:t>
            </a:r>
            <a:r>
              <a:rPr lang="en-US" dirty="0" smtClean="0">
                <a:solidFill>
                  <a:srgbClr val="000090"/>
                </a:solidFill>
              </a:rPr>
              <a:t> gauge bosons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to produce 1</a:t>
            </a:r>
            <a:r>
              <a:rPr lang="en-US" baseline="30000" dirty="0" smtClean="0"/>
              <a:t>st</a:t>
            </a:r>
            <a:r>
              <a:rPr lang="en-US" dirty="0" smtClean="0"/>
              <a:t> order diff. eq. from action?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0"/>
                </a:solidFill>
              </a:rPr>
              <a:t>Trick: introduce additional gauge symmetry</a:t>
            </a:r>
            <a:endParaRPr lang="en-US" dirty="0">
              <a:solidFill>
                <a:srgbClr val="000090"/>
              </a:solidFill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044575" y="2449054"/>
          <a:ext cx="7354888" cy="1870075"/>
        </p:xfrm>
        <a:graphic>
          <a:graphicData uri="http://schemas.openxmlformats.org/presentationml/2006/ole">
            <p:oleObj spid="_x0000_s41988" name="Equation" r:id="rId3" imgW="2946400" imgH="749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284"/>
            <a:ext cx="8229600" cy="984805"/>
          </a:xfrm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Chiral</a:t>
            </a: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 Boson in 2D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05089"/>
            <a:ext cx="8393609" cy="5442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Floreanini-Jackiw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’87]</a:t>
            </a:r>
          </a:p>
          <a:p>
            <a:r>
              <a:rPr lang="en-US" sz="2800" dirty="0" smtClean="0"/>
              <a:t>Self-duality</a:t>
            </a:r>
          </a:p>
          <a:p>
            <a:endParaRPr lang="en-US" sz="1200" dirty="0" smtClean="0"/>
          </a:p>
          <a:p>
            <a:r>
              <a:rPr lang="en-US" sz="2800" dirty="0" err="1" smtClean="0"/>
              <a:t>Lagrangian</a:t>
            </a:r>
            <a:endParaRPr lang="en-US" sz="2800" dirty="0" smtClean="0"/>
          </a:p>
          <a:p>
            <a:endParaRPr lang="en-US" sz="1200" dirty="0" smtClean="0"/>
          </a:p>
          <a:p>
            <a:r>
              <a:rPr lang="en-US" sz="2800" dirty="0" smtClean="0"/>
              <a:t>Gauge symmetry</a:t>
            </a:r>
          </a:p>
          <a:p>
            <a:endParaRPr lang="en-US" sz="1400" dirty="0" smtClean="0"/>
          </a:p>
          <a:p>
            <a:r>
              <a:rPr lang="en-US" sz="2800" dirty="0" smtClean="0"/>
              <a:t>Euler-Lagrange eq.</a:t>
            </a:r>
          </a:p>
          <a:p>
            <a:endParaRPr lang="en-US" sz="2800" dirty="0" smtClean="0"/>
          </a:p>
          <a:p>
            <a:r>
              <a:rPr lang="en-US" sz="2800" dirty="0" smtClean="0"/>
              <a:t>Gauge transformation</a:t>
            </a:r>
          </a:p>
          <a:p>
            <a:endParaRPr lang="en-US" dirty="0" smtClean="0"/>
          </a:p>
          <a:p>
            <a:r>
              <a:rPr lang="en-US" sz="2800" dirty="0" smtClean="0"/>
              <a:t>1-1 map btw space of sol’s and </a:t>
            </a:r>
            <a:r>
              <a:rPr lang="en-US" sz="2800" dirty="0" err="1" smtClean="0"/>
              <a:t>chiral</a:t>
            </a:r>
            <a:r>
              <a:rPr lang="en-US" sz="2800" dirty="0" smtClean="0"/>
              <a:t> </a:t>
            </a:r>
            <a:r>
              <a:rPr lang="en-US" sz="2800" dirty="0" err="1" smtClean="0"/>
              <a:t>config’s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48199" y="1815365"/>
          <a:ext cx="1660748" cy="530026"/>
        </p:xfrm>
        <a:graphic>
          <a:graphicData uri="http://schemas.openxmlformats.org/presentationml/2006/ole">
            <p:oleObj spid="_x0000_s39938" name="Equation" r:id="rId3" imgW="596900" imgH="1905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57675" y="2563051"/>
          <a:ext cx="2325357" cy="509668"/>
        </p:xfrm>
        <a:graphic>
          <a:graphicData uri="http://schemas.openxmlformats.org/presentationml/2006/ole">
            <p:oleObj spid="_x0000_s39939" name="Equation" r:id="rId4" imgW="927100" imgH="203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40597" y="3336489"/>
          <a:ext cx="4997437" cy="382587"/>
        </p:xfrm>
        <a:graphic>
          <a:graphicData uri="http://schemas.openxmlformats.org/presentationml/2006/ole">
            <p:oleObj spid="_x0000_s39940" name="Equation" r:id="rId5" imgW="2324100" imgH="1778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8573" y="4081184"/>
          <a:ext cx="2104071" cy="387592"/>
        </p:xfrm>
        <a:graphic>
          <a:graphicData uri="http://schemas.openxmlformats.org/presentationml/2006/ole">
            <p:oleObj spid="_x0000_s39941" name="Equation" r:id="rId6" imgW="965200" imgH="177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06950" y="4574381"/>
          <a:ext cx="2668588" cy="401637"/>
        </p:xfrm>
        <a:graphic>
          <a:graphicData uri="http://schemas.openxmlformats.org/presentationml/2006/ole">
            <p:oleObj spid="_x0000_s39942" name="Equation" r:id="rId7" imgW="1181100" imgH="17780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328738" y="5532438"/>
          <a:ext cx="6826250" cy="382587"/>
        </p:xfrm>
        <a:graphic>
          <a:graphicData uri="http://schemas.openxmlformats.org/presentationml/2006/ole">
            <p:oleObj spid="_x0000_s39944" name="Equation" r:id="rId8" imgW="31750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401697"/>
            <a:ext cx="8472905" cy="59865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Due to gauge symmetry, </a:t>
            </a:r>
            <a:r>
              <a:rPr lang="en-US" i="1" dirty="0" err="1" smtClean="0">
                <a:latin typeface="Symbol" charset="2"/>
                <a:cs typeface="Symbol" charset="2"/>
              </a:rPr>
              <a:t>f</a:t>
            </a:r>
            <a:r>
              <a:rPr lang="en-US" i="1" dirty="0" smtClean="0">
                <a:latin typeface="Symbol" charset="2"/>
                <a:cs typeface="Symbol" charset="2"/>
              </a:rPr>
              <a:t>  </a:t>
            </a:r>
            <a:r>
              <a:rPr lang="en-US" dirty="0" smtClean="0"/>
              <a:t>is not an observable.</a:t>
            </a:r>
          </a:p>
          <a:p>
            <a:endParaRPr lang="en-US" i="1" dirty="0" smtClean="0">
              <a:latin typeface="Symbol" charset="2"/>
              <a:cs typeface="Symbol" charset="2"/>
            </a:endParaRPr>
          </a:p>
          <a:p>
            <a:endParaRPr lang="en-US" i="1" dirty="0" smtClean="0">
              <a:latin typeface="Symbol" charset="2"/>
              <a:cs typeface="Symbol" charset="2"/>
            </a:endParaRPr>
          </a:p>
          <a:p>
            <a:r>
              <a:rPr lang="en-US" i="1" dirty="0" err="1" smtClean="0">
                <a:latin typeface="Symbol" charset="2"/>
                <a:cs typeface="Symbol" charset="2"/>
              </a:rPr>
              <a:t>k</a:t>
            </a:r>
            <a:r>
              <a:rPr lang="en-US" i="1" dirty="0" smtClean="0">
                <a:latin typeface="Symbol" charset="2"/>
                <a:cs typeface="Symbol" charset="2"/>
              </a:rPr>
              <a:t>=</a:t>
            </a:r>
            <a:r>
              <a:rPr lang="en-US" i="1" dirty="0" err="1" smtClean="0">
                <a:latin typeface="Symbol" charset="2"/>
                <a:cs typeface="Symbol" charset="2"/>
              </a:rPr>
              <a:t>f</a:t>
            </a:r>
            <a:r>
              <a:rPr lang="en-US" i="1" dirty="0" smtClean="0">
                <a:latin typeface="+mj-lt"/>
                <a:cs typeface="Symbol" charset="2"/>
              </a:rPr>
              <a:t>’ </a:t>
            </a:r>
            <a:r>
              <a:rPr lang="en-US" i="1" dirty="0" smtClean="0">
                <a:latin typeface="Symbol" charset="2"/>
                <a:cs typeface="Symbol" charset="2"/>
              </a:rPr>
              <a:t> </a:t>
            </a:r>
            <a:r>
              <a:rPr lang="en-US" dirty="0" smtClean="0"/>
              <a:t>is an observable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the </a:t>
            </a:r>
            <a:r>
              <a:rPr lang="en-US" dirty="0" err="1" smtClean="0"/>
              <a:t>Lagrangian</a:t>
            </a:r>
            <a:r>
              <a:rPr lang="en-US" dirty="0" smtClean="0"/>
              <a:t> 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90"/>
                </a:solidFill>
              </a:rPr>
              <a:t>Formal </a:t>
            </a:r>
            <a:r>
              <a:rPr lang="en-US" dirty="0" err="1" smtClean="0">
                <a:solidFill>
                  <a:srgbClr val="000090"/>
                </a:solidFill>
              </a:rPr>
              <a:t>nonlocality</a:t>
            </a:r>
            <a:r>
              <a:rPr lang="en-US" dirty="0" smtClean="0"/>
              <a:t> is unavoidable, </a:t>
            </a:r>
          </a:p>
          <a:p>
            <a:pPr>
              <a:buNone/>
            </a:pPr>
            <a:r>
              <a:rPr lang="en-US" dirty="0" smtClean="0"/>
              <a:t>	although physics is local.</a:t>
            </a:r>
          </a:p>
          <a:p>
            <a:r>
              <a:rPr lang="en-US" dirty="0" smtClean="0"/>
              <a:t>Equivalent to a </a:t>
            </a:r>
            <a:r>
              <a:rPr lang="en-US" dirty="0" err="1" smtClean="0"/>
              <a:t>Weyl</a:t>
            </a:r>
            <a:r>
              <a:rPr lang="en-US" dirty="0" smtClean="0"/>
              <a:t> </a:t>
            </a:r>
            <a:r>
              <a:rPr lang="en-US" dirty="0" err="1" smtClean="0"/>
              <a:t>spinor</a:t>
            </a:r>
            <a:r>
              <a:rPr lang="en-US" dirty="0" smtClean="0"/>
              <a:t> in 2D </a:t>
            </a:r>
          </a:p>
          <a:p>
            <a:pPr>
              <a:buNone/>
            </a:pPr>
            <a:r>
              <a:rPr lang="en-US" dirty="0" smtClean="0"/>
              <a:t>	in terms of the density of </a:t>
            </a:r>
            <a:r>
              <a:rPr lang="en-US" dirty="0" err="1" smtClean="0"/>
              <a:t>solitons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Lorentz symmetry is hidden.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02084" y="2758333"/>
          <a:ext cx="6641432" cy="759567"/>
        </p:xfrm>
        <a:graphic>
          <a:graphicData uri="http://schemas.openxmlformats.org/presentationml/2006/ole">
            <p:oleObj spid="_x0000_s66562" name="Equation" r:id="rId3" imgW="2552700" imgH="2921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21200" y="3340100"/>
          <a:ext cx="101600" cy="177800"/>
        </p:xfrm>
        <a:graphic>
          <a:graphicData uri="http://schemas.openxmlformats.org/presentationml/2006/ole">
            <p:oleObj spid="_x0000_s66565" name="Equation" r:id="rId4" imgW="101600" imgH="177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00562" y="1236577"/>
          <a:ext cx="4244476" cy="467895"/>
        </p:xfrm>
        <a:graphic>
          <a:graphicData uri="http://schemas.openxmlformats.org/presentationml/2006/ole">
            <p:oleObj spid="_x0000_s66566" name="Equation" r:id="rId5" imgW="16129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727"/>
            <a:ext cx="8229600" cy="986155"/>
          </a:xfrm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Comments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10721"/>
            <a:ext cx="8497279" cy="643038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vector potential needed for gauge symmetry</a:t>
            </a:r>
          </a:p>
          <a:p>
            <a:pPr>
              <a:buNone/>
            </a:pPr>
            <a:r>
              <a:rPr lang="en-US" dirty="0" smtClean="0"/>
              <a:t>	Vector potential is useful for defining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cov</a:t>
            </a:r>
            <a:r>
              <a:rPr lang="en-US" dirty="0" smtClean="0"/>
              <a:t>. quantities from deriv. of </a:t>
            </a:r>
            <a:r>
              <a:rPr lang="en-US" dirty="0" err="1" smtClean="0"/>
              <a:t>cov</a:t>
            </a:r>
            <a:r>
              <a:rPr lang="en-US" dirty="0" smtClean="0"/>
              <a:t>. quantities.</a:t>
            </a:r>
          </a:p>
          <a:p>
            <a:endParaRPr lang="en-US" sz="40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0"/>
                </a:solidFill>
              </a:rPr>
              <a:t>But it is not absolutely necessary.</a:t>
            </a:r>
          </a:p>
          <a:p>
            <a:r>
              <a:rPr lang="en-US" dirty="0" smtClean="0"/>
              <a:t>The formulation can be generalized to</a:t>
            </a:r>
          </a:p>
          <a:p>
            <a:pPr>
              <a:buNone/>
            </a:pPr>
            <a:r>
              <a:rPr lang="en-US" dirty="0" smtClean="0"/>
              <a:t>	self-dual higher-form gauge theories.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85137" y="3572842"/>
          <a:ext cx="1879776" cy="447566"/>
        </p:xfrm>
        <a:graphic>
          <a:graphicData uri="http://schemas.openxmlformats.org/presentationml/2006/ole">
            <p:oleObj spid="_x0000_s40962" name="Equation" r:id="rId3" imgW="800100" imgH="1905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6432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0090"/>
                </a:solidFill>
              </a:rPr>
              <a:t>	Example: M5-brane theory (</a:t>
            </a:r>
            <a:r>
              <a:rPr lang="en-US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D=5+1</a:t>
            </a:r>
            <a:r>
              <a:rPr lang="en-US" dirty="0" smtClean="0">
                <a:solidFill>
                  <a:srgbClr val="000090"/>
                </a:solidFill>
              </a:rPr>
              <a:t>) </a:t>
            </a:r>
          </a:p>
          <a:p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[Howe-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</a:rPr>
              <a:t>Sezgin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 97,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</a:rPr>
              <a:t>Pasti-Sorokin-Tonin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 97,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</a:rPr>
              <a:t>Aganagic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-Part-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               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</a:rPr>
              <a:t>Popescu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-Schwarz 97, …]</a:t>
            </a: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                                                           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[Chen-Ho 10]</a:t>
            </a: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4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[Ho-Imamura-Matsuo 08]</a:t>
            </a: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162050" y="699730"/>
          <a:ext cx="6954838" cy="5770563"/>
        </p:xfrm>
        <a:graphic>
          <a:graphicData uri="http://schemas.openxmlformats.org/presentationml/2006/ole">
            <p:oleObj spid="_x0000_s22530" name="Equation" r:id="rId3" imgW="3352800" imgH="278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rgbClr val="000090"/>
            </a:solidFill>
          </a:ln>
        </p:spPr>
        <p:txBody>
          <a:bodyPr/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Questions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geometry of </a:t>
            </a:r>
            <a:r>
              <a:rPr lang="en-US" dirty="0" err="1" smtClean="0"/>
              <a:t>Abelian</a:t>
            </a:r>
            <a:r>
              <a:rPr lang="en-US" dirty="0" smtClean="0"/>
              <a:t> higher-form gauge symmetry? </a:t>
            </a:r>
          </a:p>
          <a:p>
            <a:pPr>
              <a:buNone/>
            </a:pPr>
            <a:r>
              <a:rPr lang="en-US" dirty="0" smtClean="0"/>
              <a:t>	(bundles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gerbes</a:t>
            </a:r>
            <a:r>
              <a:rPr lang="en-US" dirty="0" smtClean="0"/>
              <a:t>?)</a:t>
            </a:r>
          </a:p>
          <a:p>
            <a:r>
              <a:rPr lang="en-US" dirty="0" smtClean="0"/>
              <a:t>How to define non-</a:t>
            </a:r>
            <a:r>
              <a:rPr lang="en-US" dirty="0" err="1" smtClean="0"/>
              <a:t>Abelian</a:t>
            </a:r>
            <a:r>
              <a:rPr lang="en-US" dirty="0" smtClean="0"/>
              <a:t> higher-form gauge symmetry?</a:t>
            </a:r>
          </a:p>
          <a:p>
            <a:r>
              <a:rPr lang="en-US" dirty="0" smtClean="0"/>
              <a:t>Can we generalize the notion of covariant derivative and field strength?</a:t>
            </a:r>
          </a:p>
          <a:p>
            <a:r>
              <a:rPr lang="en-US" dirty="0" smtClean="0"/>
              <a:t>Do we still need the covariant derivative?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61730"/>
          </a:xfrm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Non-</a:t>
            </a:r>
            <a:r>
              <a:rPr lang="en-US" sz="40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Abelian</a:t>
            </a: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 Self-Dual</a:t>
            </a:r>
            <a:b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</a:b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2-Form Gauge Potential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01473"/>
            <a:ext cx="8432485" cy="495652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M5-brane in the (3-form) C-field background. </a:t>
            </a:r>
            <a:r>
              <a:rPr lang="en-US" sz="20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[Ho-Matsuo 08, Ho-Imamura-Matsuo-</a:t>
            </a:r>
            <a:r>
              <a:rPr lang="en-US" sz="2000" dirty="0" err="1" smtClean="0">
                <a:solidFill>
                  <a:srgbClr val="31859C"/>
                </a:solidFill>
                <a:latin typeface="Times New Roman"/>
                <a:cs typeface="Times New Roman"/>
              </a:rPr>
              <a:t>Shiba</a:t>
            </a:r>
            <a:r>
              <a:rPr lang="en-US" sz="20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 08]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Non-</a:t>
            </a:r>
            <a:r>
              <a:rPr lang="en-US" dirty="0" err="1" smtClean="0">
                <a:latin typeface="Times New Roman"/>
                <a:cs typeface="Times New Roman"/>
              </a:rPr>
              <a:t>Abelian</a:t>
            </a:r>
            <a:r>
              <a:rPr lang="en-US" dirty="0" smtClean="0">
                <a:latin typeface="Times New Roman"/>
                <a:cs typeface="Times New Roman"/>
              </a:rPr>
              <a:t> gauge symmetry for 2-form gauge potential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Nambu</a:t>
            </a:r>
            <a:r>
              <a:rPr lang="en-US" dirty="0" smtClean="0">
                <a:latin typeface="Times New Roman"/>
                <a:cs typeface="Times New Roman"/>
              </a:rPr>
              <a:t>-Poisson algebra (ex. of </a:t>
            </a:r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Lie 3-algebra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	(Volume-Preserving </a:t>
            </a:r>
            <a:r>
              <a:rPr lang="en-US" dirty="0" err="1" smtClean="0">
                <a:latin typeface="Times New Roman"/>
                <a:cs typeface="Times New Roman"/>
              </a:rPr>
              <a:t>Diffeomorphism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Part of the gauge potential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VPD</a:t>
            </a:r>
          </a:p>
          <a:p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1 gauge potential for 2 gauge symmetries!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[Ho-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Yeh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cs typeface="Times New Roman"/>
              </a:rPr>
              <a:t> 11]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Gauge </a:t>
            </a:r>
            <a:r>
              <a:rPr lang="en-US" sz="40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vs</a:t>
            </a: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 Global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1747093" y="4761766"/>
          <a:ext cx="5548669" cy="1503197"/>
        </p:xfrm>
        <a:graphic>
          <a:graphicData uri="http://schemas.openxmlformats.org/presentationml/2006/ole">
            <p:oleObj spid="_x0000_s27651" name="Equation" r:id="rId3" imgW="1828800" imgH="4953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1554510"/>
            <a:ext cx="7521730" cy="307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covariant quantities</a:t>
            </a:r>
          </a:p>
          <a:p>
            <a:endParaRPr lang="en-US" sz="1200" dirty="0" smtClean="0"/>
          </a:p>
          <a:p>
            <a:endParaRPr lang="en-US" sz="5400" dirty="0" smtClean="0"/>
          </a:p>
          <a:p>
            <a:r>
              <a:rPr lang="en-US" sz="3200" dirty="0" smtClean="0"/>
              <a:t>Old definitions in some textbooks:</a:t>
            </a:r>
          </a:p>
          <a:p>
            <a:r>
              <a:rPr lang="en-US" sz="3200" i="1" dirty="0" smtClean="0">
                <a:latin typeface="Times New Roman"/>
                <a:cs typeface="Times New Roman"/>
              </a:rPr>
              <a:t>U </a:t>
            </a:r>
            <a:r>
              <a:rPr lang="en-US" sz="3200" dirty="0" smtClean="0"/>
              <a:t>= independent of </a:t>
            </a:r>
            <a:r>
              <a:rPr lang="en-US" sz="3200" dirty="0" err="1" smtClean="0"/>
              <a:t>spacetime</a:t>
            </a:r>
            <a:r>
              <a:rPr lang="en-US" sz="3200" dirty="0" smtClean="0"/>
              <a:t> </a:t>
            </a:r>
            <a:r>
              <a:rPr lang="en-US" sz="3200" dirty="0" err="1" smtClean="0">
                <a:sym typeface="Wingdings"/>
              </a:rPr>
              <a:t></a:t>
            </a:r>
            <a:r>
              <a:rPr lang="en-US" sz="3200" dirty="0" smtClean="0"/>
              <a:t> global</a:t>
            </a:r>
          </a:p>
          <a:p>
            <a:r>
              <a:rPr lang="en-US" sz="3200" i="1" dirty="0" smtClean="0">
                <a:latin typeface="Times New Roman"/>
                <a:cs typeface="Times New Roman"/>
              </a:rPr>
              <a:t>U </a:t>
            </a:r>
            <a:r>
              <a:rPr lang="en-US" sz="3200" dirty="0" smtClean="0"/>
              <a:t>= function of </a:t>
            </a:r>
            <a:r>
              <a:rPr lang="en-US" sz="3200" dirty="0" err="1" smtClean="0"/>
              <a:t>spacetime</a:t>
            </a:r>
            <a:r>
              <a:rPr lang="en-US" sz="3200" dirty="0" smtClean="0"/>
              <a:t> </a:t>
            </a:r>
            <a:r>
              <a:rPr lang="en-US" sz="3200" dirty="0" err="1" smtClean="0">
                <a:sym typeface="Wingdings"/>
              </a:rPr>
              <a:t>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/>
              <a:t>gauge (local)</a:t>
            </a:r>
            <a:endParaRPr lang="en-US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alphaModFix amt="88000"/>
          </a:blip>
          <a:stretch>
            <a:fillRect/>
          </a:stretch>
        </p:blipFill>
        <p:spPr>
          <a:xfrm>
            <a:off x="1720462" y="2301816"/>
            <a:ext cx="5575300" cy="62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285"/>
            <a:ext cx="8229600" cy="1684535"/>
          </a:xfrm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Non-Local Non-</a:t>
            </a:r>
            <a:r>
              <a:rPr lang="en-US" sz="40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Abelian</a:t>
            </a: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/>
            </a:r>
            <a:b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</a:b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Self-Dual 2-Form Gauge Field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327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Need non-locality to circumvent no-go </a:t>
            </a:r>
            <a:r>
              <a:rPr lang="en-US" dirty="0" err="1" smtClean="0">
                <a:latin typeface="Times New Roman"/>
                <a:cs typeface="Times New Roman"/>
              </a:rPr>
              <a:t>thms</a:t>
            </a:r>
            <a:r>
              <a:rPr lang="en-US" dirty="0" smtClean="0">
                <a:latin typeface="Times New Roman"/>
                <a:cs typeface="Times New Roman"/>
              </a:rPr>
              <a:t> for multiple M5-branes. </a:t>
            </a:r>
            <a:r>
              <a:rPr lang="en-US" sz="20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[Ho-Huang-Matsuo 11]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 “5+1” formulation, decompose all fields into zero modes vs. non-zero modes in the 5-th dimension. </a:t>
            </a:r>
          </a:p>
          <a:p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Zero modes </a:t>
            </a:r>
            <a:r>
              <a:rPr lang="en-US" dirty="0" err="1" smtClean="0">
                <a:solidFill>
                  <a:srgbClr val="000090"/>
                </a:solidFill>
                <a:latin typeface="Times New Roman"/>
                <a:cs typeface="Times New Roman"/>
                <a:sym typeface="Wingdings"/>
              </a:rPr>
              <a:t></a:t>
            </a:r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  <a:sym typeface="Wingdings"/>
              </a:rPr>
              <a:t> </a:t>
            </a:r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1-form potential A in 5D </a:t>
            </a:r>
            <a:endParaRPr lang="en-US" dirty="0" smtClean="0">
              <a:solidFill>
                <a:srgbClr val="000090"/>
              </a:solidFill>
              <a:latin typeface="Times New Roman"/>
              <a:cs typeface="Times New Roman"/>
              <a:sym typeface="Wingdings"/>
            </a:endParaRPr>
          </a:p>
          <a:p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Non-zero modes </a:t>
            </a:r>
            <a:r>
              <a:rPr lang="en-US" dirty="0" err="1" smtClean="0">
                <a:solidFill>
                  <a:srgbClr val="000090"/>
                </a:solidFill>
                <a:latin typeface="Times New Roman"/>
                <a:cs typeface="Times New Roman"/>
                <a:sym typeface="Wingdings"/>
              </a:rPr>
              <a:t></a:t>
            </a:r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  <a:sym typeface="Wingdings"/>
              </a:rPr>
              <a:t> 2</a:t>
            </a:r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-form potential B in 5D</a:t>
            </a:r>
            <a:r>
              <a:rPr lang="en-US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endParaRPr lang="en-US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Comments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Times New Roman"/>
                <a:cs typeface="Times New Roman"/>
              </a:rPr>
              <a:t>Self-duality: </a:t>
            </a:r>
            <a:r>
              <a:rPr lang="en-US" dirty="0" err="1" smtClean="0">
                <a:latin typeface="Times New Roman"/>
                <a:cs typeface="Times New Roman"/>
              </a:rPr>
              <a:t>Instantons</a:t>
            </a:r>
            <a:r>
              <a:rPr lang="en-US" dirty="0" smtClean="0">
                <a:latin typeface="Times New Roman"/>
                <a:cs typeface="Times New Roman"/>
              </a:rPr>
              <a:t>, Penrose’s </a:t>
            </a:r>
            <a:r>
              <a:rPr lang="en-US" dirty="0" err="1" smtClean="0">
                <a:latin typeface="Times New Roman"/>
                <a:cs typeface="Times New Roman"/>
              </a:rPr>
              <a:t>twistor</a:t>
            </a:r>
            <a:r>
              <a:rPr lang="en-US" dirty="0" smtClean="0">
                <a:latin typeface="Times New Roman"/>
                <a:cs typeface="Times New Roman"/>
              </a:rPr>
              <a:t> theory applied to Maxwell and GR.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 4D, 2-form ≈ 0-form, 3-form ≈ (-1)-form,        4-form ≈ trivial through Hodge duality of the field strengths.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Expect more new gauge symmetries from string theory to be discovered.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“</a:t>
            </a:r>
            <a:r>
              <a:rPr lang="en-US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Symmetry dictates interaction</a:t>
            </a:r>
            <a:r>
              <a:rPr lang="en-US" dirty="0" smtClean="0">
                <a:latin typeface="Times New Roman"/>
                <a:cs typeface="Times New Roman"/>
              </a:rPr>
              <a:t>” -- C. N. Yang.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latin typeface="Book Antiqua"/>
                <a:cs typeface="Book Antiqua"/>
              </a:rPr>
              <a:t>Gauge </a:t>
            </a:r>
            <a:r>
              <a:rPr lang="en-US" sz="32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vs</a:t>
            </a:r>
            <a:r>
              <a:rPr lang="en-US" sz="3200" dirty="0" smtClean="0">
                <a:solidFill>
                  <a:srgbClr val="000090"/>
                </a:solidFill>
                <a:latin typeface="Book Antiqua"/>
                <a:cs typeface="Book Antiqua"/>
              </a:rPr>
              <a:t> Global </a:t>
            </a:r>
            <a:r>
              <a:rPr lang="en-US" sz="2800" dirty="0" smtClean="0">
                <a:solidFill>
                  <a:srgbClr val="000090"/>
                </a:solidFill>
                <a:cs typeface="Book Antiqua"/>
              </a:rPr>
              <a:t>(2)</a:t>
            </a:r>
            <a:endParaRPr lang="en-US" sz="2800" dirty="0">
              <a:solidFill>
                <a:srgbClr val="000090"/>
              </a:solidFill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8432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Translation symmetry is usually considered </a:t>
            </a:r>
          </a:p>
          <a:p>
            <a:pPr>
              <a:buNone/>
            </a:pPr>
            <a:r>
              <a:rPr lang="en-US" dirty="0" smtClean="0"/>
              <a:t>	as a global symmetry.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Different interpretation of the transformation</a:t>
            </a:r>
            <a:r>
              <a:rPr lang="en-US" dirty="0" smtClean="0">
                <a:solidFill>
                  <a:srgbClr val="254061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	Translation by a specific length </a:t>
            </a:r>
            <a:r>
              <a:rPr lang="en-US" i="1" dirty="0" smtClean="0">
                <a:latin typeface="Times"/>
                <a:cs typeface="Times"/>
              </a:rPr>
              <a:t>L</a:t>
            </a:r>
            <a:r>
              <a:rPr lang="en-US" dirty="0" smtClean="0"/>
              <a:t> can be “</a:t>
            </a:r>
            <a:r>
              <a:rPr lang="en-US" dirty="0" smtClean="0">
                <a:solidFill>
                  <a:srgbClr val="000090"/>
                </a:solidFill>
              </a:rPr>
              <a:t>gauged</a:t>
            </a:r>
            <a:r>
              <a:rPr lang="en-US" dirty="0" smtClean="0"/>
              <a:t>” (defined as a gauge symmetry)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equivalence: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		   (</a:t>
            </a:r>
            <a:r>
              <a:rPr lang="en-US" dirty="0" err="1" smtClean="0">
                <a:sym typeface="Wingdings"/>
              </a:rPr>
              <a:t>compactification</a:t>
            </a:r>
            <a:r>
              <a:rPr lang="en-US" dirty="0" smtClean="0">
                <a:sym typeface="Wingdings"/>
              </a:rPr>
              <a:t> on a circle).</a:t>
            </a:r>
          </a:p>
          <a:p>
            <a:r>
              <a:rPr lang="en-US" dirty="0" smtClean="0">
                <a:sym typeface="Wingdings"/>
              </a:rPr>
              <a:t>Gauge potential is useful but not necessary.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22474" y="4379789"/>
          <a:ext cx="2335425" cy="427613"/>
        </p:xfrm>
        <a:graphic>
          <a:graphicData uri="http://schemas.openxmlformats.org/presentationml/2006/ole">
            <p:oleObj spid="_x0000_s28674" name="Equation" r:id="rId3" imgW="9017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latin typeface="Book Antiqua"/>
                <a:cs typeface="Book Antiqua"/>
              </a:rPr>
              <a:t>Gauge </a:t>
            </a:r>
            <a:r>
              <a:rPr lang="en-US" sz="32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vs</a:t>
            </a:r>
            <a:r>
              <a:rPr lang="en-US" sz="3200" dirty="0" smtClean="0">
                <a:solidFill>
                  <a:srgbClr val="000090"/>
                </a:solidFill>
                <a:latin typeface="Book Antiqua"/>
                <a:cs typeface="Book Antiqua"/>
              </a:rPr>
              <a:t> Global </a:t>
            </a:r>
            <a:r>
              <a:rPr lang="en-US" sz="2800" dirty="0" smtClean="0">
                <a:solidFill>
                  <a:srgbClr val="000090"/>
                </a:solidFill>
                <a:cs typeface="Book Antiqua"/>
              </a:rPr>
              <a:t>(3)</a:t>
            </a:r>
            <a:endParaRPr lang="en-US" sz="2800" dirty="0">
              <a:solidFill>
                <a:srgbClr val="000090"/>
              </a:solidFill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374" y="1143000"/>
            <a:ext cx="7970426" cy="5715000"/>
          </a:xfrm>
        </p:spPr>
        <p:txBody>
          <a:bodyPr vert="horz"/>
          <a:lstStyle/>
          <a:p>
            <a:r>
              <a:rPr lang="en-US" dirty="0" smtClean="0"/>
              <a:t>2nd example: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sz="1600" dirty="0" smtClean="0">
              <a:sym typeface="Wingdings"/>
            </a:endParaRPr>
          </a:p>
          <a:p>
            <a:pPr>
              <a:buNone/>
            </a:pPr>
            <a:r>
              <a:rPr lang="en-US" dirty="0" smtClean="0">
                <a:sym typeface="Wingdings"/>
              </a:rPr>
              <a:t>	</a:t>
            </a:r>
            <a:r>
              <a:rPr lang="en-US" sz="2800" dirty="0" smtClean="0">
                <a:sym typeface="Wingdings"/>
              </a:rPr>
              <a:t>base space  =  </a:t>
            </a:r>
            <a:r>
              <a:rPr lang="en-US" sz="2800" b="1" i="1" dirty="0" smtClean="0">
                <a:latin typeface="+mj-lt"/>
                <a:cs typeface="Capitals"/>
                <a:sym typeface="Wingdings"/>
              </a:rPr>
              <a:t>R</a:t>
            </a:r>
            <a:r>
              <a:rPr lang="en-US" sz="2800" b="1" baseline="-25000" dirty="0" smtClean="0">
                <a:sym typeface="Wingdings"/>
              </a:rPr>
              <a:t>+</a:t>
            </a:r>
            <a:r>
              <a:rPr lang="en-US" sz="2800" b="1" dirty="0" smtClean="0">
                <a:sym typeface="Wingdings"/>
              </a:rPr>
              <a:t>  </a:t>
            </a:r>
            <a:r>
              <a:rPr lang="en-US" sz="2800" dirty="0" smtClean="0">
                <a:sym typeface="Wingdings"/>
              </a:rPr>
              <a:t>with Neumann B.C. at  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x</a:t>
            </a:r>
            <a:r>
              <a:rPr lang="en-US" sz="2800" i="1" dirty="0" smtClean="0">
                <a:latin typeface="Times New Roman"/>
                <a:cs typeface="Times New Roman"/>
                <a:sym typeface="Wingdings"/>
              </a:rPr>
              <a:t> = 0</a:t>
            </a:r>
            <a:r>
              <a:rPr lang="en-US" sz="2800" dirty="0" smtClean="0">
                <a:sym typeface="Wingdings"/>
              </a:rPr>
              <a:t>.</a:t>
            </a:r>
          </a:p>
          <a:p>
            <a:r>
              <a:rPr lang="en-US" dirty="0" smtClean="0"/>
              <a:t>3rd example: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>
              <a:sym typeface="Wingdings"/>
            </a:endParaRPr>
          </a:p>
          <a:p>
            <a:pPr>
              <a:buNone/>
            </a:pPr>
            <a:r>
              <a:rPr lang="en-US" dirty="0" smtClean="0">
                <a:sym typeface="Wingdings"/>
              </a:rPr>
              <a:t>	</a:t>
            </a:r>
            <a:r>
              <a:rPr lang="en-US" sz="2800" dirty="0" smtClean="0">
                <a:sym typeface="Wingdings"/>
              </a:rPr>
              <a:t>space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an interval of length L/2 </a:t>
            </a:r>
            <a:r>
              <a:rPr lang="en-US" sz="2800" dirty="0" err="1" smtClean="0">
                <a:sym typeface="Wingdings"/>
              </a:rPr>
              <a:t>w</a:t>
            </a:r>
            <a:r>
              <a:rPr lang="en-US" sz="2800" dirty="0" smtClean="0">
                <a:sym typeface="Wingdings"/>
              </a:rPr>
              <a:t>. </a:t>
            </a:r>
          </a:p>
          <a:p>
            <a:pPr>
              <a:buNone/>
            </a:pPr>
            <a:r>
              <a:rPr lang="en-US" sz="2800" dirty="0" smtClean="0">
                <a:sym typeface="Wingdings"/>
              </a:rPr>
              <a:t>	Neumann B.C.</a:t>
            </a:r>
          </a:p>
          <a:p>
            <a:pPr>
              <a:buNone/>
            </a:pPr>
            <a:endParaRPr lang="en-US" sz="1600" dirty="0" smtClean="0">
              <a:sym typeface="Wingding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254061"/>
                </a:solidFill>
                <a:sym typeface="Wingdings"/>
              </a:rPr>
              <a:t>	</a:t>
            </a:r>
            <a:r>
              <a:rPr lang="en-US" sz="2800" dirty="0" smtClean="0">
                <a:solidFill>
                  <a:srgbClr val="000090"/>
                </a:solidFill>
                <a:sym typeface="Wingdings"/>
              </a:rPr>
              <a:t>Space/(subgroups of </a:t>
            </a:r>
            <a:r>
              <a:rPr lang="en-US" sz="2800" dirty="0" err="1" smtClean="0">
                <a:solidFill>
                  <a:srgbClr val="000090"/>
                </a:solidFill>
                <a:sym typeface="Wingdings"/>
              </a:rPr>
              <a:t>isometry</a:t>
            </a:r>
            <a:r>
              <a:rPr lang="en-US" sz="2800" dirty="0" smtClean="0">
                <a:solidFill>
                  <a:srgbClr val="000090"/>
                </a:solidFill>
                <a:sym typeface="Wingdings"/>
              </a:rPr>
              <a:t>) </a:t>
            </a:r>
            <a:r>
              <a:rPr lang="en-US" sz="2800" dirty="0" err="1" smtClean="0">
                <a:solidFill>
                  <a:srgbClr val="000090"/>
                </a:solidFill>
                <a:sym typeface="Wingdings"/>
              </a:rPr>
              <a:t></a:t>
            </a:r>
            <a:r>
              <a:rPr lang="en-US" sz="2800" dirty="0" smtClean="0">
                <a:solidFill>
                  <a:srgbClr val="000090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  <a:sym typeface="Wingdings"/>
              </a:rPr>
              <a:t>orbifolds</a:t>
            </a:r>
            <a:endParaRPr lang="en-US" sz="2800" dirty="0" smtClean="0">
              <a:solidFill>
                <a:srgbClr val="000090"/>
              </a:solidFill>
              <a:sym typeface="Wingding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3638" y="1947069"/>
          <a:ext cx="3765550" cy="395288"/>
        </p:xfrm>
        <a:graphic>
          <a:graphicData uri="http://schemas.openxmlformats.org/presentationml/2006/ole">
            <p:oleObj spid="_x0000_s43010" name="Equation" r:id="rId3" imgW="1574800" imgH="16510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2433638" y="3673474"/>
          <a:ext cx="5014912" cy="396875"/>
        </p:xfrm>
        <a:graphic>
          <a:graphicData uri="http://schemas.openxmlformats.org/presentationml/2006/ole">
            <p:oleObj spid="_x0000_s43011" name="Equation" r:id="rId4" imgW="20955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90"/>
                </a:solidFill>
                <a:latin typeface="Book Antiqua"/>
                <a:cs typeface="Book Antiqua"/>
              </a:rPr>
              <a:t>Gauge </a:t>
            </a:r>
            <a:r>
              <a:rPr lang="en-US" sz="3200" dirty="0" err="1" smtClean="0">
                <a:solidFill>
                  <a:srgbClr val="000090"/>
                </a:solidFill>
                <a:latin typeface="Book Antiqua"/>
                <a:cs typeface="Book Antiqua"/>
              </a:rPr>
              <a:t>vs</a:t>
            </a:r>
            <a:r>
              <a:rPr lang="en-US" sz="3200" dirty="0" smtClean="0">
                <a:solidFill>
                  <a:srgbClr val="000090"/>
                </a:solidFill>
                <a:latin typeface="Book Antiqua"/>
                <a:cs typeface="Book Antiqua"/>
              </a:rPr>
              <a:t> Global </a:t>
            </a:r>
            <a:r>
              <a:rPr lang="en-US" sz="3200" dirty="0" smtClean="0">
                <a:solidFill>
                  <a:srgbClr val="000090"/>
                </a:solidFill>
                <a:cs typeface="Book Antiqua"/>
              </a:rPr>
              <a:t>(4)</a:t>
            </a:r>
            <a:endParaRPr lang="en-US" sz="32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47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New (better) definition: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Gauge Symmetry</a:t>
            </a:r>
          </a:p>
          <a:p>
            <a:pPr lvl="1"/>
            <a:r>
              <a:rPr lang="en-US" dirty="0" smtClean="0"/>
              <a:t>Transformation does not change physical state.</a:t>
            </a:r>
          </a:p>
          <a:p>
            <a:pPr lvl="1"/>
            <a:r>
              <a:rPr lang="en-US" dirty="0" smtClean="0"/>
              <a:t>A physical state has multiple descriptions.</a:t>
            </a:r>
          </a:p>
          <a:p>
            <a:pPr lvl="1"/>
            <a:r>
              <a:rPr lang="en-US" dirty="0" smtClean="0"/>
              <a:t>Transformation changes descriptions.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Global Symmetry</a:t>
            </a:r>
          </a:p>
          <a:p>
            <a:pPr lvl="1"/>
            <a:r>
              <a:rPr lang="en-US" dirty="0" smtClean="0"/>
              <a:t>Transformation changes physical states.</a:t>
            </a:r>
          </a:p>
          <a:p>
            <a:pPr lvl="1"/>
            <a:endParaRPr lang="en-US" sz="1297" dirty="0" smtClean="0"/>
          </a:p>
          <a:p>
            <a:pPr>
              <a:buNone/>
            </a:pPr>
            <a:r>
              <a:rPr lang="en-US" dirty="0" smtClean="0"/>
              <a:t>	This is a more fundamental distinction than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spacetime</a:t>
            </a:r>
            <a:r>
              <a:rPr lang="en-US" dirty="0" smtClean="0"/>
              <a:t>-dependence.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99979" y="647897"/>
            <a:ext cx="8229600" cy="1350327"/>
          </a:xfrm>
          <a:prstGeom prst="rect">
            <a:avLst/>
          </a:prstGeom>
          <a:ln>
            <a:solidFill>
              <a:srgbClr val="00009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000090"/>
                </a:solidFill>
                <a:latin typeface="Book Antiqua"/>
                <a:ea typeface="+mj-ea"/>
                <a:cs typeface="Book Antiqua"/>
              </a:rPr>
              <a:t>Non-</a:t>
            </a:r>
            <a:r>
              <a:rPr lang="en-US" sz="4000" dirty="0" err="1" smtClean="0">
                <a:solidFill>
                  <a:srgbClr val="000090"/>
                </a:solidFill>
                <a:latin typeface="Book Antiqua"/>
                <a:ea typeface="+mj-ea"/>
                <a:cs typeface="Book Antiqua"/>
              </a:rPr>
              <a:t>Abelian</a:t>
            </a:r>
            <a:r>
              <a:rPr lang="en-US" sz="4000" dirty="0" smtClean="0">
                <a:solidFill>
                  <a:srgbClr val="000090"/>
                </a:solidFill>
                <a:latin typeface="Book Antiqua"/>
                <a:ea typeface="+mj-ea"/>
                <a:cs typeface="Book Antiqua"/>
              </a:rPr>
              <a:t> Gauge Symmetry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32605" y="2306517"/>
          <a:ext cx="4267799" cy="2060316"/>
        </p:xfrm>
        <a:graphic>
          <a:graphicData uri="http://schemas.openxmlformats.org/presentationml/2006/ole">
            <p:oleObj spid="_x0000_s5123" name="Equation" r:id="rId3" imgW="1473200" imgH="7112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18120" y="4716697"/>
            <a:ext cx="6803330" cy="646331"/>
          </a:xfrm>
          <a:prstGeom prst="rect">
            <a:avLst/>
          </a:prstGeom>
          <a:solidFill>
            <a:schemeClr val="bg2"/>
          </a:solidFill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90"/>
                </a:solidFill>
              </a:rPr>
              <a:t>Modification/Generalization? </a:t>
            </a:r>
            <a:endParaRPr lang="en-US" sz="36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  <a:latin typeface="Book Antiqua"/>
                <a:cs typeface="Book Antiqua"/>
              </a:rPr>
              <a:t>Non-Commutative Gauge Theory</a:t>
            </a:r>
            <a:endParaRPr lang="en-US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D-</a:t>
            </a:r>
            <a:r>
              <a:rPr lang="en-US" dirty="0" err="1" smtClean="0">
                <a:latin typeface="Times New Roman"/>
                <a:cs typeface="Times New Roman"/>
              </a:rPr>
              <a:t>brane</a:t>
            </a:r>
            <a:r>
              <a:rPr lang="en-US" dirty="0" smtClean="0">
                <a:latin typeface="Times New Roman"/>
                <a:cs typeface="Times New Roman"/>
              </a:rPr>
              <a:t> world-volume theory in B-field background. 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[Chu-Ho 99, </a:t>
            </a:r>
            <a:r>
              <a:rPr lang="en-US" sz="20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Seiberg</a:t>
            </a:r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-Witten 99]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Commutation relation determined by B-field.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U(1) gauge theory is non-</a:t>
            </a:r>
            <a:r>
              <a:rPr lang="en-US" dirty="0" err="1" smtClean="0">
                <a:latin typeface="Times New Roman"/>
                <a:cs typeface="Times New Roman"/>
              </a:rPr>
              <a:t>Abelian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67286" y="2901486"/>
          <a:ext cx="2188338" cy="530506"/>
        </p:xfrm>
        <a:graphic>
          <a:graphicData uri="http://schemas.openxmlformats.org/presentationml/2006/ole">
            <p:oleObj spid="_x0000_s15362" name="Equation" r:id="rId3" imgW="838200" imgH="203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Lie </a:t>
            </a:r>
            <a:r>
              <a:rPr lang="en-US" sz="4000" dirty="0">
                <a:solidFill>
                  <a:srgbClr val="000090"/>
                </a:solidFill>
                <a:latin typeface="Book Antiqua"/>
                <a:cs typeface="Book Antiqua"/>
              </a:rPr>
              <a:t>3</a:t>
            </a:r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-Algebra Gauge Symmetry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04280"/>
            <a:ext cx="8458402" cy="281187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Times New Roman"/>
                <a:cs typeface="Times New Roman"/>
              </a:rPr>
              <a:t>BLG model for multiple M2-branes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[07]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needed for manifest compatibility with SUSY.</a:t>
            </a: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en-US" sz="28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(ABJM model does not have manifest full SUSY.)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79688" y="1801156"/>
          <a:ext cx="3917950" cy="1700213"/>
        </p:xfrm>
        <a:graphic>
          <a:graphicData uri="http://schemas.openxmlformats.org/presentationml/2006/ole">
            <p:oleObj spid="_x0000_s16386" name="Equation" r:id="rId3" imgW="1638300" imgH="71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9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90"/>
                </a:solidFill>
                <a:latin typeface="Book Antiqua"/>
                <a:cs typeface="Book Antiqua"/>
              </a:rPr>
              <a:t>Generalization of Lie 3-algebra</a:t>
            </a:r>
            <a:endParaRPr lang="en-US" sz="4000" dirty="0">
              <a:solidFill>
                <a:srgbClr val="000090"/>
              </a:solidFill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All Lie </a:t>
            </a:r>
            <a:r>
              <a:rPr lang="en-US" i="1" dirty="0" err="1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-algebra gauge symmetries are special cases of ordinary (Lie algebra) non-</a:t>
            </a:r>
            <a:r>
              <a:rPr lang="en-US" dirty="0" err="1" smtClean="0">
                <a:latin typeface="Times New Roman"/>
                <a:cs typeface="Times New Roman"/>
              </a:rPr>
              <a:t>Abelian</a:t>
            </a:r>
            <a:r>
              <a:rPr lang="en-US" dirty="0" smtClean="0">
                <a:latin typeface="Times New Roman"/>
                <a:cs typeface="Times New Roman"/>
              </a:rPr>
              <a:t> gauge symmetries.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15249" y="3598212"/>
          <a:ext cx="5663891" cy="2527951"/>
        </p:xfrm>
        <a:graphic>
          <a:graphicData uri="http://schemas.openxmlformats.org/presentationml/2006/ole">
            <p:oleObj spid="_x0000_s21506" name="Equation" r:id="rId3" imgW="2247900" imgH="10033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1039</Words>
  <Application>Microsoft Macintosh PowerPoint</Application>
  <PresentationFormat>On-screen Show (4:3)</PresentationFormat>
  <Paragraphs>166</Paragraphs>
  <Slides>21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Microsoft Equation</vt:lpstr>
      <vt:lpstr>New Gauge Symmetries from String Theory</vt:lpstr>
      <vt:lpstr>Gauge vs Global</vt:lpstr>
      <vt:lpstr>Gauge vs Global (2)</vt:lpstr>
      <vt:lpstr>Gauge vs Global (3)</vt:lpstr>
      <vt:lpstr>Gauge vs Global (4)</vt:lpstr>
      <vt:lpstr>Slide 6</vt:lpstr>
      <vt:lpstr>Non-Commutative Gauge Theory</vt:lpstr>
      <vt:lpstr>Lie 3-Algebra Gauge Symmetry</vt:lpstr>
      <vt:lpstr>Generalization of Lie 3-algebra</vt:lpstr>
      <vt:lpstr>More Gauge Theories</vt:lpstr>
      <vt:lpstr>Dirac Monopole</vt:lpstr>
      <vt:lpstr>Self-Dual Gauge Fields</vt:lpstr>
      <vt:lpstr>Self-Dual Gauge Fields</vt:lpstr>
      <vt:lpstr>Chiral Boson in 2D</vt:lpstr>
      <vt:lpstr>Slide 15</vt:lpstr>
      <vt:lpstr>Comments</vt:lpstr>
      <vt:lpstr>Slide 17</vt:lpstr>
      <vt:lpstr>Questions</vt:lpstr>
      <vt:lpstr>Non-Abelian Self-Dual 2-Form Gauge Potential</vt:lpstr>
      <vt:lpstr>Non-Local Non-Abelian Self-Dual 2-Form Gauge Field</vt:lpstr>
      <vt:lpstr>Comments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Gauge Symmetries from String Theory</dc:title>
  <dc:creator>Pei-Ming Ho</dc:creator>
  <cp:lastModifiedBy>Pei-Ming Ho</cp:lastModifiedBy>
  <cp:revision>11</cp:revision>
  <dcterms:created xsi:type="dcterms:W3CDTF">2011-12-03T14:24:15Z</dcterms:created>
  <dcterms:modified xsi:type="dcterms:W3CDTF">2011-12-03T16:13:05Z</dcterms:modified>
</cp:coreProperties>
</file>